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6" r:id="rId2"/>
    <p:sldId id="276" r:id="rId3"/>
    <p:sldId id="381" r:id="rId4"/>
    <p:sldId id="383" r:id="rId5"/>
    <p:sldId id="395" r:id="rId6"/>
    <p:sldId id="275" r:id="rId7"/>
    <p:sldId id="380" r:id="rId8"/>
    <p:sldId id="384" r:id="rId9"/>
    <p:sldId id="379" r:id="rId10"/>
    <p:sldId id="398" r:id="rId11"/>
    <p:sldId id="277" r:id="rId12"/>
    <p:sldId id="392" r:id="rId13"/>
    <p:sldId id="280" r:id="rId14"/>
    <p:sldId id="281" r:id="rId15"/>
    <p:sldId id="388" r:id="rId16"/>
    <p:sldId id="282" r:id="rId17"/>
    <p:sldId id="267" r:id="rId18"/>
    <p:sldId id="397" r:id="rId19"/>
    <p:sldId id="404" r:id="rId20"/>
    <p:sldId id="405" r:id="rId21"/>
    <p:sldId id="300" r:id="rId22"/>
    <p:sldId id="311" r:id="rId23"/>
    <p:sldId id="387" r:id="rId24"/>
    <p:sldId id="401" r:id="rId25"/>
    <p:sldId id="288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8E"/>
    <a:srgbClr val="002A51"/>
    <a:srgbClr val="0074D9"/>
    <a:srgbClr val="046FC0"/>
    <a:srgbClr val="FF8700"/>
    <a:srgbClr val="F24754"/>
    <a:srgbClr val="3F7BAA"/>
    <a:srgbClr val="437AAB"/>
    <a:srgbClr val="F24A53"/>
    <a:srgbClr val="FF8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640"/>
    <p:restoredTop sz="94670"/>
  </p:normalViewPr>
  <p:slideViewPr>
    <p:cSldViewPr snapToGrid="0" snapToObjects="1">
      <p:cViewPr varScale="1">
        <p:scale>
          <a:sx n="78" d="100"/>
          <a:sy n="78" d="100"/>
        </p:scale>
        <p:origin x="19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835AC-B937-DC4F-A9AF-DDEA21463513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DCC2D-BF8E-6546-A31C-967437B0E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5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fallecidmidos</a:t>
            </a:r>
            <a:r>
              <a:rPr lang="en-US" dirty="0"/>
              <a:t> </a:t>
            </a:r>
            <a:r>
              <a:rPr lang="en-US" dirty="0" err="1"/>
              <a:t>confirmados</a:t>
            </a:r>
            <a:r>
              <a:rPr lang="en-US" dirty="0"/>
              <a:t> y </a:t>
            </a:r>
            <a:r>
              <a:rPr lang="en-US" dirty="0" err="1"/>
              <a:t>probables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3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</a:t>
            </a:r>
            <a:br>
              <a:rPr lang="en-US" dirty="0"/>
            </a:br>
            <a:r>
              <a:rPr lang="en-US" dirty="0"/>
              <a:t>Baja </a:t>
            </a:r>
            <a:r>
              <a:rPr lang="en-US" dirty="0" err="1"/>
              <a:t>sostenida</a:t>
            </a:r>
            <a:r>
              <a:rPr lang="en-US" dirty="0"/>
              <a:t> (reducer a la </a:t>
            </a:r>
            <a:r>
              <a:rPr lang="en-US" dirty="0" err="1"/>
              <a:t>mitad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3 </a:t>
            </a:r>
            <a:r>
              <a:rPr lang="en-US" dirty="0" err="1"/>
              <a:t>semanas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UK:</a:t>
            </a:r>
            <a:br>
              <a:rPr lang="en-US" dirty="0"/>
            </a:br>
            <a:r>
              <a:rPr lang="en-US" dirty="0"/>
              <a:t>Bajo 14 para </a:t>
            </a: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escuelas</a:t>
            </a:r>
            <a:endParaRPr lang="en-US" dirty="0"/>
          </a:p>
          <a:p>
            <a:r>
              <a:rPr lang="en-US" dirty="0"/>
              <a:t>Bajo 1,4 para </a:t>
            </a:r>
            <a:r>
              <a:rPr lang="en-US" dirty="0" err="1"/>
              <a:t>abrir</a:t>
            </a:r>
            <a:r>
              <a:rPr lang="en-US" dirty="0"/>
              <a:t> el resto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1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9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OMS: </a:t>
            </a:r>
            <a:r>
              <a:rPr lang="en-US" dirty="0" err="1"/>
              <a:t>Menor</a:t>
            </a:r>
            <a:r>
              <a:rPr lang="en-US" dirty="0"/>
              <a:t> a 5%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últimas</a:t>
            </a:r>
            <a:r>
              <a:rPr lang="en-US" dirty="0"/>
              <a:t> 2 </a:t>
            </a:r>
            <a:r>
              <a:rPr lang="en-US" dirty="0" err="1"/>
              <a:t>semanas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DCC2D-BF8E-6546-A31C-967437B0E6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9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505-BBC5-C843-8C23-3DCF9D748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3F7C7-8544-BD48-89A0-9A24034F3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705C-21E0-8E4E-B0D8-648564DB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76593-E5F0-3E49-BF80-F1CF907E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1596-A9E0-D247-90CB-64AA7EED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7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B276-89EF-6044-9281-126BE0E2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09DA4-2C6A-3E47-9A48-24229312E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2CFFD-E687-234A-9F01-50BA6ADB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8CE8-B362-1440-9BAC-B9E10164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A4555-13BF-6D4A-8B04-BB658203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97F40-5536-8F44-9346-EB9834505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F1AC5-03D4-DF4B-A1A2-0743E1E9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536-2408-AA4E-9256-6BB2054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12FC-8FA4-FE4D-AF67-1CB6E8C1D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E499-62CD-F14F-837D-850C4A97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1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FCC-F75D-C545-BEA4-87091BB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1CB7-E2D1-214E-BC3F-740C2EFA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FD37-66C7-5B48-95DE-1C90C4EF7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6A068-2412-0B40-BD0E-E178E4AE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0CB2-6733-1B43-87B4-E3CA93D8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64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9DB2-3535-134C-86A3-05DA8EAC2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1ECE9-8E00-504A-9D76-C5D5224A5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29FA6-4A28-8247-9AD5-FC1176B4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C6E5B-A3EC-BC46-997E-D4DEBC8F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D66A-0499-6D40-826D-6FB7703B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3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782E-C7C6-3745-A052-0F992B12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59A25-6192-9B4B-9349-B3A1AE2D7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99815-DA51-0642-B7BE-3FDC08598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DEE98-4976-6942-BEA0-2744300F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BEC14-B888-474A-BD98-7356DA10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3EA50-8090-DF4F-AE26-EE631F103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2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3CBD-4217-4E42-9CF5-57C1172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B789A-5550-4D4D-B75D-52308551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B505-C03C-0143-A2C8-6C4904B7C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1A3F3-A0C4-6048-952C-F9B25A60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2D5A5-DD3D-D744-A9B6-D2113142E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13CA-EA18-6049-86CD-E0C60F6F4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FC36-9DCF-EA4F-813D-207BBA84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B34DD-0CCA-5C48-A63E-BF6360C8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7C4A-9E21-564E-AE3B-7725E1C0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C295D-57FB-7B41-9AFC-E39DE8A1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D6B15-D48F-4942-BD00-0BF32AA0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900E9-CED7-3540-A1D3-0CDBCAF76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9612A-2BB5-5A41-9CA4-BA41281B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7582E-B8BF-6445-AEEF-82C99E55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9EFAE-199E-0B46-BE38-91350000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DC8F0-612C-2E4C-B92E-B7B89590FDDF}"/>
              </a:ext>
            </a:extLst>
          </p:cNvPr>
          <p:cNvSpPr txBox="1"/>
          <p:nvPr userDrawn="1"/>
        </p:nvSpPr>
        <p:spPr>
          <a:xfrm>
            <a:off x="223831" y="6488668"/>
            <a:ext cx="1026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 de </a:t>
            </a:r>
            <a:r>
              <a:rPr lang="en-US" dirty="0" err="1"/>
              <a:t>datos</a:t>
            </a:r>
            <a:r>
              <a:rPr lang="en-US" dirty="0"/>
              <a:t>: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oficiales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, </a:t>
            </a:r>
            <a:r>
              <a:rPr lang="en-US" dirty="0" err="1"/>
              <a:t>publicados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del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1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0C-EF8E-9F4A-9887-82DEDE0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91F9-7B43-6648-9892-98FC061D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05285-6201-8A41-A256-1B222054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37C3-BA0A-9747-90D3-AB51EEF9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B2456-0B55-4B4E-B5EE-D0724B7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3C4A8-95B0-DF41-A19A-0AEDBC8F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F767-623F-6A48-A9E0-87FE389F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C2C0-5D2B-B34C-B887-8346CD491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AAFD-5475-E345-A8FB-4638AC5F9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C5CA-683C-3A48-96EB-5E2BD0EA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21C0C-5133-8E43-B03F-EDC7A6D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C174A-E948-074E-A9B9-5CF01A8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CFC52-671E-CC4F-A4AC-3BDCC1B9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E688D-2B5F-E84B-A77F-4D5BFFED8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12A72-F2FC-6740-BA68-29FE7A5BE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EB29E-0F50-7548-8684-F241B8F328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0AEDA-A1AC-5645-9D37-9EBD07AE1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5A91F-AB2B-4749-97F3-C42FE3148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5B041-C393-AC43-B1E2-0E1958F63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65EC1-6B7D-F343-BAD0-8908B451AA28}"/>
              </a:ext>
            </a:extLst>
          </p:cNvPr>
          <p:cNvSpPr txBox="1"/>
          <p:nvPr/>
        </p:nvSpPr>
        <p:spPr>
          <a:xfrm>
            <a:off x="939114" y="876693"/>
            <a:ext cx="1018182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COVID-19 EN CHILE</a:t>
            </a: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CIFRAS Y TENDENCIAS </a:t>
            </a:r>
          </a:p>
          <a:p>
            <a:pPr algn="ctr"/>
            <a:endParaRPr lang="en-US" sz="6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SÁBADO 21 AGOSTO 2021</a:t>
            </a:r>
          </a:p>
        </p:txBody>
      </p:sp>
    </p:spTree>
    <p:extLst>
      <p:ext uri="{BB962C8B-B14F-4D97-AF65-F5344CB8AC3E}">
        <p14:creationId xmlns:p14="http://schemas.microsoft.com/office/powerpoint/2010/main" val="207778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070040" y="0"/>
            <a:ext cx="9596281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confirmados</a:t>
            </a:r>
            <a:r>
              <a:rPr lang="en-US" sz="3200" dirty="0"/>
              <a:t> </a:t>
            </a:r>
            <a:r>
              <a:rPr lang="en-US" sz="3200" dirty="0" err="1"/>
              <a:t>diarios</a:t>
            </a:r>
            <a:r>
              <a:rPr lang="en-US" sz="3200" dirty="0"/>
              <a:t> por </a:t>
            </a:r>
            <a:r>
              <a:rPr lang="en-US" sz="3200" dirty="0" err="1"/>
              <a:t>millón</a:t>
            </a:r>
            <a:r>
              <a:rPr lang="en-US" sz="3200" dirty="0"/>
              <a:t> de </a:t>
            </a:r>
            <a:r>
              <a:rPr lang="en-US" sz="3200" dirty="0" err="1"/>
              <a:t>habitantes</a:t>
            </a:r>
            <a:endParaRPr lang="en-US" sz="3200" dirty="0"/>
          </a:p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Our World in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2B328-08C1-7E49-91C6-E3DC7761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7" y="575563"/>
            <a:ext cx="8882848" cy="5842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0B693-72D4-B04C-AAA4-31E54D3C087A}"/>
              </a:ext>
            </a:extLst>
          </p:cNvPr>
          <p:cNvSpPr txBox="1"/>
          <p:nvPr/>
        </p:nvSpPr>
        <p:spPr>
          <a:xfrm>
            <a:off x="9946005" y="2778368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F7BAA"/>
                </a:solidFill>
              </a:rPr>
              <a:t>Chile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2268AC-016C-F247-BA6E-7CBCA7B16FE4}"/>
              </a:ext>
            </a:extLst>
          </p:cNvPr>
          <p:cNvSpPr txBox="1"/>
          <p:nvPr/>
        </p:nvSpPr>
        <p:spPr>
          <a:xfrm>
            <a:off x="9946005" y="4538536"/>
            <a:ext cx="1754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24754"/>
                </a:solidFill>
              </a:rPr>
              <a:t>Reino</a:t>
            </a:r>
            <a:r>
              <a:rPr lang="en-US" sz="2400" b="1" dirty="0">
                <a:solidFill>
                  <a:srgbClr val="F24754"/>
                </a:solidFill>
              </a:rPr>
              <a:t> </a:t>
            </a:r>
            <a:r>
              <a:rPr lang="en-US" sz="2400" b="1" dirty="0" err="1">
                <a:solidFill>
                  <a:srgbClr val="F24754"/>
                </a:solidFill>
              </a:rPr>
              <a:t>Unido</a:t>
            </a:r>
            <a:endParaRPr lang="en-US" sz="2400" b="1" dirty="0">
              <a:solidFill>
                <a:srgbClr val="F2475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BB991-56F2-2F47-ADFE-00AE9E03C64A}"/>
              </a:ext>
            </a:extLst>
          </p:cNvPr>
          <p:cNvSpPr txBox="1"/>
          <p:nvPr/>
        </p:nvSpPr>
        <p:spPr>
          <a:xfrm>
            <a:off x="9923819" y="5138701"/>
            <a:ext cx="87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8700"/>
                </a:solidFill>
              </a:rPr>
              <a:t>Israel</a:t>
            </a:r>
          </a:p>
        </p:txBody>
      </p:sp>
    </p:spTree>
    <p:extLst>
      <p:ext uri="{BB962C8B-B14F-4D97-AF65-F5344CB8AC3E}">
        <p14:creationId xmlns:p14="http://schemas.microsoft.com/office/powerpoint/2010/main" val="346077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9498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CASOS &amp; TESTS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DC89C-4121-6B46-88CB-4280518F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5" y="1497262"/>
            <a:ext cx="5830621" cy="4985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188534" y="128200"/>
            <a:ext cx="578599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INCIDENCIA </a:t>
            </a:r>
          </a:p>
          <a:p>
            <a:pPr algn="ctr"/>
            <a:r>
              <a:rPr lang="en-US" sz="2400" dirty="0" err="1"/>
              <a:t>Promedio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r>
              <a:rPr lang="en-US" sz="2400" dirty="0"/>
              <a:t> </a:t>
            </a:r>
            <a:r>
              <a:rPr lang="en-US" sz="2400" dirty="0" err="1"/>
              <a:t>diarios</a:t>
            </a:r>
            <a:r>
              <a:rPr lang="en-US" sz="2400" dirty="0"/>
              <a:t> x 100 mil </a:t>
            </a:r>
            <a:r>
              <a:rPr lang="en-US" sz="2400" dirty="0" err="1"/>
              <a:t>habitantes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1410E-36BC-5348-8ED5-ABA3511377E4}"/>
              </a:ext>
            </a:extLst>
          </p:cNvPr>
          <p:cNvCxnSpPr>
            <a:cxnSpLocks/>
          </p:cNvCxnSpPr>
          <p:nvPr/>
        </p:nvCxnSpPr>
        <p:spPr>
          <a:xfrm>
            <a:off x="964395" y="3980445"/>
            <a:ext cx="13542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3CF90-3BBE-F041-B74C-D680E845FFBE}"/>
              </a:ext>
            </a:extLst>
          </p:cNvPr>
          <p:cNvSpPr txBox="1"/>
          <p:nvPr/>
        </p:nvSpPr>
        <p:spPr>
          <a:xfrm>
            <a:off x="6257523" y="128200"/>
            <a:ext cx="57859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TESTS PCR SEMANALES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0DDB6-D212-E84D-9F03-A65A8ADB10D3}"/>
              </a:ext>
            </a:extLst>
          </p:cNvPr>
          <p:cNvSpPr/>
          <p:nvPr/>
        </p:nvSpPr>
        <p:spPr>
          <a:xfrm>
            <a:off x="964395" y="5332540"/>
            <a:ext cx="4805339" cy="28883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08607-90C0-084D-8ADB-54B52E844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7261"/>
            <a:ext cx="6050641" cy="49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21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POSITIVIDAD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6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FE6CB-1DE0-2E41-82FE-6010A7A0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584775"/>
            <a:ext cx="7048246" cy="5976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600918" y="0"/>
            <a:ext cx="75648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POSITIVIDAD SEMANAL EN CHILE (TEST PCR)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6E268-35F6-9044-BBEF-65E754A0E8E3}"/>
              </a:ext>
            </a:extLst>
          </p:cNvPr>
          <p:cNvSpPr/>
          <p:nvPr/>
        </p:nvSpPr>
        <p:spPr>
          <a:xfrm>
            <a:off x="3541895" y="4512187"/>
            <a:ext cx="5760601" cy="90628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META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9D6404-920E-FD40-854F-D274173D3AAA}"/>
              </a:ext>
            </a:extLst>
          </p:cNvPr>
          <p:cNvCxnSpPr>
            <a:cxnSpLocks/>
          </p:cNvCxnSpPr>
          <p:nvPr/>
        </p:nvCxnSpPr>
        <p:spPr>
          <a:xfrm>
            <a:off x="3378169" y="2432957"/>
            <a:ext cx="60880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13DD0-C321-FB4E-A774-42C3D2BB174B}"/>
              </a:ext>
            </a:extLst>
          </p:cNvPr>
          <p:cNvCxnSpPr>
            <a:cxnSpLocks/>
          </p:cNvCxnSpPr>
          <p:nvPr/>
        </p:nvCxnSpPr>
        <p:spPr>
          <a:xfrm>
            <a:off x="3378169" y="4275727"/>
            <a:ext cx="3044025" cy="0"/>
          </a:xfrm>
          <a:prstGeom prst="line">
            <a:avLst/>
          </a:prstGeom>
          <a:ln w="38100">
            <a:solidFill>
              <a:srgbClr val="046F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4296885" y="0"/>
            <a:ext cx="359822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TESTS DE ANTÍGENO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1CD53-580B-B247-B344-C638ED4B5016}"/>
              </a:ext>
            </a:extLst>
          </p:cNvPr>
          <p:cNvSpPr txBox="1"/>
          <p:nvPr/>
        </p:nvSpPr>
        <p:spPr>
          <a:xfrm>
            <a:off x="1787736" y="1036750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TESTS SEMANALES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662A-1C2E-FA46-9D88-094DDB686220}"/>
              </a:ext>
            </a:extLst>
          </p:cNvPr>
          <p:cNvSpPr txBox="1"/>
          <p:nvPr/>
        </p:nvSpPr>
        <p:spPr>
          <a:xfrm>
            <a:off x="7387145" y="932824"/>
            <a:ext cx="3104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sz="2400" dirty="0"/>
              <a:t>POSITIVIDAD SEMANAL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03C91-77F3-2F44-8589-1A801C1A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2" y="1498414"/>
            <a:ext cx="5688764" cy="473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563D7-7FB5-614A-942A-6C5D653F9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797" y="1498414"/>
            <a:ext cx="5578123" cy="47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877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POR REGIONES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01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39CD8-5AD0-A448-B2AF-67FE6A0A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9" y="781050"/>
            <a:ext cx="9304705" cy="566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74C901-75E8-B842-971B-C98FBAD5D387}"/>
              </a:ext>
            </a:extLst>
          </p:cNvPr>
          <p:cNvSpPr/>
          <p:nvPr/>
        </p:nvSpPr>
        <p:spPr>
          <a:xfrm>
            <a:off x="1687145" y="3491117"/>
            <a:ext cx="2111486" cy="2111486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A74F0-C53B-A443-96DF-43597F502F1C}"/>
              </a:ext>
            </a:extLst>
          </p:cNvPr>
          <p:cNvSpPr txBox="1"/>
          <p:nvPr/>
        </p:nvSpPr>
        <p:spPr>
          <a:xfrm>
            <a:off x="2071769" y="4073436"/>
            <a:ext cx="1407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0279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66D711-6911-EF42-9918-85570614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82" y="781050"/>
            <a:ext cx="9161236" cy="56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9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39CD8-5AD0-A448-B2AF-67FE6A0A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9" y="781050"/>
            <a:ext cx="9304705" cy="566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C17B3-7882-BA4E-9C20-45BFC5448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814030"/>
            <a:ext cx="5461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308808" y="2809188"/>
            <a:ext cx="5858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PACIENTES EN UCI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39CD8-5AD0-A448-B2AF-67FE6A0A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9" y="781050"/>
            <a:ext cx="9304705" cy="566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90B03-9D47-C14E-B04F-CDC54442A1B8}"/>
              </a:ext>
            </a:extLst>
          </p:cNvPr>
          <p:cNvSpPr txBox="1"/>
          <p:nvPr/>
        </p:nvSpPr>
        <p:spPr>
          <a:xfrm>
            <a:off x="671598" y="196275"/>
            <a:ext cx="1084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EVOLUCIÓN DE POSITIVIDAD E INCIDENCIA EN ÚLTIMA SEMANA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1E8DA-5C83-1B4F-97D8-3874A89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63" y="1924014"/>
            <a:ext cx="6403123" cy="350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5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3621059" y="2846895"/>
            <a:ext cx="4476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VACUNACIÓN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328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20 de Agosto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Fuente: Repositorio de Datos COVID19, Ministerio de Ciencia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0151DD-0CCE-D44A-A37A-8D1F0745E16A}"/>
              </a:ext>
            </a:extLst>
          </p:cNvPr>
          <p:cNvSpPr txBox="1"/>
          <p:nvPr/>
        </p:nvSpPr>
        <p:spPr>
          <a:xfrm>
            <a:off x="8601732" y="3625680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4B8E"/>
                </a:solidFill>
              </a:rPr>
              <a:t>(64% del total)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2B500-4DB5-294E-AD76-82B7C843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041400"/>
            <a:ext cx="10045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88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52625-2C4D-364D-BFA2-14B54C68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4" y="554489"/>
            <a:ext cx="10358579" cy="5720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869964" y="0"/>
            <a:ext cx="9466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13 de </a:t>
            </a:r>
            <a:r>
              <a:rPr lang="en-US" sz="3200" dirty="0" err="1"/>
              <a:t>Agotsto</a:t>
            </a:r>
            <a:r>
              <a:rPr lang="en-US" sz="3200" dirty="0"/>
              <a:t> de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8B215E-5538-6B4E-A715-247FFD2C91C3}"/>
              </a:ext>
            </a:extLst>
          </p:cNvPr>
          <p:cNvGrpSpPr/>
          <p:nvPr/>
        </p:nvGrpSpPr>
        <p:grpSpPr>
          <a:xfrm>
            <a:off x="8712469" y="4799438"/>
            <a:ext cx="1210614" cy="1648496"/>
            <a:chOff x="10742811" y="4623515"/>
            <a:chExt cx="1210614" cy="16484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6CCE17-0400-C849-B625-0604C7AF01C9}"/>
                </a:ext>
              </a:extLst>
            </p:cNvPr>
            <p:cNvSpPr/>
            <p:nvPr/>
          </p:nvSpPr>
          <p:spPr>
            <a:xfrm>
              <a:off x="10742811" y="4623515"/>
              <a:ext cx="1210614" cy="1648496"/>
            </a:xfrm>
            <a:prstGeom prst="rect">
              <a:avLst/>
            </a:prstGeom>
            <a:solidFill>
              <a:srgbClr val="0173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L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56B2DF-325C-C048-AF1A-964C94CF5032}"/>
                </a:ext>
              </a:extLst>
            </p:cNvPr>
            <p:cNvSpPr txBox="1"/>
            <p:nvPr/>
          </p:nvSpPr>
          <p:spPr>
            <a:xfrm>
              <a:off x="10897511" y="4770603"/>
              <a:ext cx="9012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L" sz="3200" b="1" dirty="0">
                  <a:solidFill>
                    <a:srgbClr val="FFFFFF"/>
                  </a:solidFill>
                </a:rPr>
                <a:t>59%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0ED8B5-5BA9-9549-B460-329AFBD4F027}"/>
              </a:ext>
            </a:extLst>
          </p:cNvPr>
          <p:cNvSpPr txBox="1"/>
          <p:nvPr/>
        </p:nvSpPr>
        <p:spPr>
          <a:xfrm>
            <a:off x="10221091" y="4846572"/>
            <a:ext cx="15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total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BD21F-884B-FB44-BD13-9EAD63627A11}"/>
              </a:ext>
            </a:extLst>
          </p:cNvPr>
          <p:cNvSpPr txBox="1"/>
          <p:nvPr/>
        </p:nvSpPr>
        <p:spPr>
          <a:xfrm>
            <a:off x="10070226" y="5657180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L" dirty="0"/>
              <a:t>% sobre </a:t>
            </a:r>
          </a:p>
          <a:p>
            <a:pPr algn="ctr"/>
            <a:r>
              <a:rPr lang="en-CL" dirty="0"/>
              <a:t>población objetivo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CCB93-2C0F-DA4C-9C8D-E802AF7706E8}"/>
              </a:ext>
            </a:extLst>
          </p:cNvPr>
          <p:cNvSpPr/>
          <p:nvPr/>
        </p:nvSpPr>
        <p:spPr>
          <a:xfrm>
            <a:off x="8738930" y="5687957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L" sz="3200" b="1" dirty="0">
                <a:solidFill>
                  <a:srgbClr val="D2D3D3"/>
                </a:solidFill>
              </a:rPr>
              <a:t>(68%)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0AEA4-73A8-D94D-BF69-AA3D9E2FFD77}"/>
              </a:ext>
            </a:extLst>
          </p:cNvPr>
          <p:cNvSpPr/>
          <p:nvPr/>
        </p:nvSpPr>
        <p:spPr>
          <a:xfrm>
            <a:off x="8448541" y="4533363"/>
            <a:ext cx="3548687" cy="209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4934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0" y="11792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Cobertura</a:t>
            </a:r>
            <a:r>
              <a:rPr lang="en-US" sz="3200" dirty="0"/>
              <a:t> de </a:t>
            </a:r>
            <a:r>
              <a:rPr lang="en-US" sz="3200" dirty="0" err="1"/>
              <a:t>Vacunación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Chile al 20 de Agosto de 2021</a:t>
            </a:r>
          </a:p>
          <a:p>
            <a:pPr algn="ctr"/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completa</a:t>
            </a:r>
            <a:r>
              <a:rPr lang="en-US" sz="2400" i="1" dirty="0"/>
              <a:t> (2 </a:t>
            </a:r>
            <a:r>
              <a:rPr lang="en-US" sz="2400" i="1" dirty="0" err="1"/>
              <a:t>dosis</a:t>
            </a:r>
            <a:r>
              <a:rPr lang="en-US" sz="2400" i="1" dirty="0"/>
              <a:t> o </a:t>
            </a:r>
            <a:r>
              <a:rPr lang="en-US" sz="2400" i="1" dirty="0" err="1"/>
              <a:t>dosis</a:t>
            </a:r>
            <a:r>
              <a:rPr lang="en-US" sz="2400" i="1" dirty="0"/>
              <a:t> </a:t>
            </a:r>
            <a:r>
              <a:rPr lang="en-US" sz="2400" i="1" dirty="0" err="1"/>
              <a:t>única</a:t>
            </a:r>
            <a:r>
              <a:rPr lang="en-US" sz="2400" i="1" dirty="0"/>
              <a:t>) por </a:t>
            </a:r>
            <a:r>
              <a:rPr lang="en-US" sz="2400" i="1" dirty="0" err="1"/>
              <a:t>grupo</a:t>
            </a:r>
            <a:r>
              <a:rPr lang="en-US" sz="2400" i="1" dirty="0"/>
              <a:t> de </a:t>
            </a:r>
            <a:r>
              <a:rPr lang="en-US" sz="2400" i="1" dirty="0" err="1"/>
              <a:t>edad</a:t>
            </a:r>
            <a:endParaRPr lang="en-US" sz="2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A4CA-3BDA-DF46-9B7F-0A23EBAA1D10}"/>
              </a:ext>
            </a:extLst>
          </p:cNvPr>
          <p:cNvSpPr txBox="1"/>
          <p:nvPr/>
        </p:nvSpPr>
        <p:spPr>
          <a:xfrm>
            <a:off x="10236200" y="399501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0033C-48B3-1E42-A180-100FEDC8D62B}"/>
              </a:ext>
            </a:extLst>
          </p:cNvPr>
          <p:cNvSpPr txBox="1"/>
          <p:nvPr/>
        </p:nvSpPr>
        <p:spPr>
          <a:xfrm>
            <a:off x="160256" y="6447934"/>
            <a:ext cx="588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COVID19,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Ciencia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92C21-7FC1-D24F-B265-37A12AE4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0" y="1073150"/>
            <a:ext cx="10850979" cy="537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33A70-977D-C840-9BCB-9ECF9B80CB77}"/>
              </a:ext>
            </a:extLst>
          </p:cNvPr>
          <p:cNvSpPr txBox="1"/>
          <p:nvPr/>
        </p:nvSpPr>
        <p:spPr>
          <a:xfrm>
            <a:off x="4156518" y="0"/>
            <a:ext cx="4475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RESUMEN SEMANAL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A63C90-DCF1-FF43-ADFA-D8F0C39EA90F}"/>
              </a:ext>
            </a:extLst>
          </p:cNvPr>
          <p:cNvSpPr/>
          <p:nvPr/>
        </p:nvSpPr>
        <p:spPr>
          <a:xfrm>
            <a:off x="462140" y="161048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Hospitalizaciones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UCI</a:t>
            </a: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C3ADC-F344-EC47-BE69-A5C7C2F032A1}"/>
              </a:ext>
            </a:extLst>
          </p:cNvPr>
          <p:cNvSpPr/>
          <p:nvPr/>
        </p:nvSpPr>
        <p:spPr>
          <a:xfrm>
            <a:off x="7403438" y="1614877"/>
            <a:ext cx="3668184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Fallecidos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ALTO</a:t>
            </a:r>
            <a:r>
              <a:rPr lang="en-US" sz="2800" dirty="0"/>
              <a:t> y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ECBB4-E74F-9C41-A494-035716E56675}"/>
              </a:ext>
            </a:extLst>
          </p:cNvPr>
          <p:cNvSpPr/>
          <p:nvPr/>
        </p:nvSpPr>
        <p:spPr>
          <a:xfrm>
            <a:off x="462139" y="3487163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Casos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rgbClr val="437AAB"/>
                </a:solidFill>
              </a:rPr>
              <a:t>MEDIO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BAJANDO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11E62D-18FC-C040-AC7D-3ACBA4D09B8E}"/>
              </a:ext>
            </a:extLst>
          </p:cNvPr>
          <p:cNvSpPr/>
          <p:nvPr/>
        </p:nvSpPr>
        <p:spPr>
          <a:xfrm>
            <a:off x="6825530" y="3487336"/>
            <a:ext cx="4824000" cy="15696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Positividad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BAJO y BAJANDO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BEE-2B98-CE4A-BAF7-2EA9E213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2A3D-1795-5546-9838-20FC45016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7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7B726-F4AA-EE43-BAA4-8A37EA0C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C7A75E5-F5BE-5C4D-8FE8-91271D53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614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1AF7-2FFF-6B48-8097-EE098FDF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37CD64D-ED09-1443-82B4-48D36295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13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DB68-BAFC-E644-9ECF-0476F7EE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0FE35B10-8DDE-2144-8E09-3E007A94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4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2032611" y="214269"/>
            <a:ext cx="81267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ED9A8-0226-C54F-9E83-A274A095E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8"/>
          <a:stretch/>
        </p:blipFill>
        <p:spPr>
          <a:xfrm>
            <a:off x="2855382" y="930730"/>
            <a:ext cx="6481235" cy="53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1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0C5B-DF83-C646-BA33-3C50C3A5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6ACF041-8ED3-FC46-8737-7E2563028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241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5E49-BDB6-434F-93D6-353B2469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95C3DF12-CC82-984E-8F88-ADC4626E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95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0DAC-9F08-DA48-B871-EF68D77D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E975922-8030-444F-99B9-CE489F313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7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E635-05CB-F040-80D0-91AF9FF6E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64E6FB86-2A78-8A46-A078-35C1B72B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71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230C-EF7C-C941-B5C9-939D113E5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REGIONES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A9D2DE-4D79-1A42-A393-64F805C5C6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12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81B1D-9377-A041-827A-96BCA0E7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36" y="1077685"/>
            <a:ext cx="4210123" cy="4327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67D239-11EF-5B41-A029-AC0FD9D0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042" y="1077685"/>
            <a:ext cx="4391123" cy="4327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E371D-7AD1-A044-83B3-F5177A15C5CE}"/>
              </a:ext>
            </a:extLst>
          </p:cNvPr>
          <p:cNvSpPr txBox="1"/>
          <p:nvPr/>
        </p:nvSpPr>
        <p:spPr>
          <a:xfrm>
            <a:off x="1725894" y="195943"/>
            <a:ext cx="3300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LINEAL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>
            <a:off x="6711042" y="179615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</p:spTree>
    <p:extLst>
      <p:ext uri="{BB962C8B-B14F-4D97-AF65-F5344CB8AC3E}">
        <p14:creationId xmlns:p14="http://schemas.microsoft.com/office/powerpoint/2010/main" val="27789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D81B1D-9377-A041-827A-96BCA0E7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36" y="1077685"/>
            <a:ext cx="4210123" cy="4327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67D239-11EF-5B41-A029-AC0FD9D0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042" y="1077685"/>
            <a:ext cx="4391123" cy="4327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E371D-7AD1-A044-83B3-F5177A15C5CE}"/>
              </a:ext>
            </a:extLst>
          </p:cNvPr>
          <p:cNvSpPr txBox="1"/>
          <p:nvPr/>
        </p:nvSpPr>
        <p:spPr>
          <a:xfrm>
            <a:off x="1725894" y="195943"/>
            <a:ext cx="3300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LINEAL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>
            <a:off x="6711042" y="179615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3D0FBD6-65BA-F94E-B6DD-53D86424FCF8}"/>
              </a:ext>
            </a:extLst>
          </p:cNvPr>
          <p:cNvSpPr/>
          <p:nvPr/>
        </p:nvSpPr>
        <p:spPr>
          <a:xfrm>
            <a:off x="3102429" y="3804557"/>
            <a:ext cx="2073728" cy="702129"/>
          </a:xfrm>
          <a:custGeom>
            <a:avLst/>
            <a:gdLst>
              <a:gd name="connsiteX0" fmla="*/ 0 w 2073728"/>
              <a:gd name="connsiteY0" fmla="*/ 0 h 702129"/>
              <a:gd name="connsiteX1" fmla="*/ 424542 w 2073728"/>
              <a:gd name="connsiteY1" fmla="*/ 179614 h 702129"/>
              <a:gd name="connsiteX2" fmla="*/ 849085 w 2073728"/>
              <a:gd name="connsiteY2" fmla="*/ 391886 h 702129"/>
              <a:gd name="connsiteX3" fmla="*/ 1257300 w 2073728"/>
              <a:gd name="connsiteY3" fmla="*/ 555172 h 702129"/>
              <a:gd name="connsiteX4" fmla="*/ 1649185 w 2073728"/>
              <a:gd name="connsiteY4" fmla="*/ 636814 h 702129"/>
              <a:gd name="connsiteX5" fmla="*/ 2073728 w 2073728"/>
              <a:gd name="connsiteY5" fmla="*/ 702129 h 702129"/>
              <a:gd name="connsiteX6" fmla="*/ 2073728 w 2073728"/>
              <a:gd name="connsiteY6" fmla="*/ 702129 h 70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3728" h="702129">
                <a:moveTo>
                  <a:pt x="0" y="0"/>
                </a:moveTo>
                <a:cubicBezTo>
                  <a:pt x="141514" y="57150"/>
                  <a:pt x="283028" y="114300"/>
                  <a:pt x="424542" y="179614"/>
                </a:cubicBezTo>
                <a:cubicBezTo>
                  <a:pt x="566056" y="244928"/>
                  <a:pt x="710292" y="329293"/>
                  <a:pt x="849085" y="391886"/>
                </a:cubicBezTo>
                <a:cubicBezTo>
                  <a:pt x="987878" y="454479"/>
                  <a:pt x="1123950" y="514351"/>
                  <a:pt x="1257300" y="555172"/>
                </a:cubicBezTo>
                <a:cubicBezTo>
                  <a:pt x="1390650" y="595993"/>
                  <a:pt x="1513114" y="612321"/>
                  <a:pt x="1649185" y="636814"/>
                </a:cubicBezTo>
                <a:cubicBezTo>
                  <a:pt x="1785256" y="661307"/>
                  <a:pt x="2073728" y="702129"/>
                  <a:pt x="2073728" y="702129"/>
                </a:cubicBezTo>
                <a:lnTo>
                  <a:pt x="2073728" y="702129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173341D-96F8-D64B-8DA3-28DE48B190FF}"/>
              </a:ext>
            </a:extLst>
          </p:cNvPr>
          <p:cNvSpPr/>
          <p:nvPr/>
        </p:nvSpPr>
        <p:spPr>
          <a:xfrm>
            <a:off x="8556171" y="2857500"/>
            <a:ext cx="2139043" cy="1257300"/>
          </a:xfrm>
          <a:custGeom>
            <a:avLst/>
            <a:gdLst>
              <a:gd name="connsiteX0" fmla="*/ 0 w 2139043"/>
              <a:gd name="connsiteY0" fmla="*/ 0 h 1257300"/>
              <a:gd name="connsiteX1" fmla="*/ 440872 w 2139043"/>
              <a:gd name="connsiteY1" fmla="*/ 179614 h 1257300"/>
              <a:gd name="connsiteX2" fmla="*/ 865415 w 2139043"/>
              <a:gd name="connsiteY2" fmla="*/ 538843 h 1257300"/>
              <a:gd name="connsiteX3" fmla="*/ 1306286 w 2139043"/>
              <a:gd name="connsiteY3" fmla="*/ 783771 h 1257300"/>
              <a:gd name="connsiteX4" fmla="*/ 1714500 w 2139043"/>
              <a:gd name="connsiteY4" fmla="*/ 1028700 h 1257300"/>
              <a:gd name="connsiteX5" fmla="*/ 2139043 w 2139043"/>
              <a:gd name="connsiteY5" fmla="*/ 12573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043" h="1257300">
                <a:moveTo>
                  <a:pt x="0" y="0"/>
                </a:moveTo>
                <a:cubicBezTo>
                  <a:pt x="148318" y="44903"/>
                  <a:pt x="296636" y="89807"/>
                  <a:pt x="440872" y="179614"/>
                </a:cubicBezTo>
                <a:cubicBezTo>
                  <a:pt x="585108" y="269421"/>
                  <a:pt x="721179" y="438150"/>
                  <a:pt x="865415" y="538843"/>
                </a:cubicBezTo>
                <a:cubicBezTo>
                  <a:pt x="1009651" y="639536"/>
                  <a:pt x="1164772" y="702128"/>
                  <a:pt x="1306286" y="783771"/>
                </a:cubicBezTo>
                <a:cubicBezTo>
                  <a:pt x="1447800" y="865414"/>
                  <a:pt x="1575707" y="949779"/>
                  <a:pt x="1714500" y="1028700"/>
                </a:cubicBezTo>
                <a:cubicBezTo>
                  <a:pt x="1853293" y="1107621"/>
                  <a:pt x="1996168" y="1182460"/>
                  <a:pt x="2139043" y="12573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31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9A8150-56A9-944C-82C2-FAC26A654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07" y="195943"/>
            <a:ext cx="6068786" cy="621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69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03667-F58D-C746-8C26-FBFB6B63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74" y="130628"/>
            <a:ext cx="6160052" cy="63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1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FCE784-065B-9442-BF1F-703B0A1E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20" y="0"/>
            <a:ext cx="6680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F3C35-71AE-BE41-9AF7-7C661B02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5" y="650763"/>
            <a:ext cx="8655050" cy="58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71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388EE-26F1-1346-9275-20148B6C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56" y="0"/>
            <a:ext cx="627508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23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B64A83-7129-454F-B66A-CDFAFD68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23" y="0"/>
            <a:ext cx="6502224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63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254E5-96FC-0F43-98EC-AC306DA0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24" y="0"/>
            <a:ext cx="6481351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93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61CDF-5DF8-1B44-8487-DBF69D97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17" y="0"/>
            <a:ext cx="6345925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31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0C5AC-D242-5849-881C-7584A573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129" y="0"/>
            <a:ext cx="6067741" cy="631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66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2F44E3-5F10-134D-A106-02F3232F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73" y="0"/>
            <a:ext cx="6417253" cy="64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63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63491-2711-C641-B688-21248653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32" y="11381"/>
            <a:ext cx="6222535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86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1DA15B-FD40-B946-876B-512687E1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92" y="0"/>
            <a:ext cx="6198816" cy="63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97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E6A98-3003-CB43-B9EE-00874A7A2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121" y="0"/>
            <a:ext cx="6345757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2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D9626-F5F7-914A-B78F-7FE8CEC7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62" y="0"/>
            <a:ext cx="6274076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4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65407A-4582-004A-A45F-BD87B99ABAF2}"/>
              </a:ext>
            </a:extLst>
          </p:cNvPr>
          <p:cNvSpPr txBox="1"/>
          <p:nvPr/>
        </p:nvSpPr>
        <p:spPr>
          <a:xfrm>
            <a:off x="581445" y="65988"/>
            <a:ext cx="105146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Pacientes</a:t>
            </a:r>
            <a:r>
              <a:rPr lang="en-US" sz="3200" dirty="0"/>
              <a:t> COVID-19 y no COVID19 </a:t>
            </a:r>
            <a:r>
              <a:rPr lang="en-US" sz="3200" dirty="0" err="1"/>
              <a:t>en</a:t>
            </a:r>
            <a:r>
              <a:rPr lang="en-US" sz="3200" dirty="0"/>
              <a:t> UCI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50F65-0299-C34D-8E80-9068E6FD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75" y="650763"/>
            <a:ext cx="8426450" cy="57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2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9675C7-867C-BB4D-B243-149FB2D1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93" y="0"/>
            <a:ext cx="6343214" cy="63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03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7D663-D773-CE4E-80C9-E929BF32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57" y="0"/>
            <a:ext cx="6296285" cy="64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10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BD338C-CEA3-BE44-9722-E58E98F2D6FD}"/>
              </a:ext>
            </a:extLst>
          </p:cNvPr>
          <p:cNvSpPr txBox="1"/>
          <p:nvPr/>
        </p:nvSpPr>
        <p:spPr>
          <a:xfrm rot="16200000">
            <a:off x="-1894116" y="3075056"/>
            <a:ext cx="4828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ESCALA LOGARÍTMICA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71161-8B60-7045-A7D3-1A1D1B43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47" y="0"/>
            <a:ext cx="6495706" cy="63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45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EDFE25-D27E-DF4E-88A1-A62FBD8B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77586"/>
            <a:ext cx="4062091" cy="5894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F9765-06D5-424B-BD6B-18DDBABA5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46" y="702128"/>
            <a:ext cx="6519523" cy="49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17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EDFE25-D27E-DF4E-88A1-A62FBD8B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77586"/>
            <a:ext cx="4062091" cy="5894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248BC-C066-FC4B-AC9B-67BB7A58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109" y="481693"/>
            <a:ext cx="7675791" cy="58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88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E41540-9FC9-5C4A-BDF7-5AFA2C7F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67" y="0"/>
            <a:ext cx="6453466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78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81E523-42A3-6840-B848-83212CDB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17" y="114300"/>
            <a:ext cx="6358765" cy="63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CAFE7A-E299-D14E-9413-EB5C984AF441}"/>
              </a:ext>
            </a:extLst>
          </p:cNvPr>
          <p:cNvSpPr txBox="1"/>
          <p:nvPr/>
        </p:nvSpPr>
        <p:spPr>
          <a:xfrm>
            <a:off x="2347274" y="2780907"/>
            <a:ext cx="7891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FALLECIDOS SEMANALES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65201-ED47-B64A-B505-4DDA2564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2060448" y="-11019"/>
            <a:ext cx="87759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con PCR+ </a:t>
            </a:r>
            <a:r>
              <a:rPr lang="en-US" sz="3200" b="1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Chile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33A24-B22C-AE4F-8CB5-0D84402B6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08" y="573756"/>
            <a:ext cx="7196183" cy="59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1BED8B-BCD8-B644-82A7-F801AFA7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70" y="1632934"/>
            <a:ext cx="5905884" cy="4744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07027-EFA4-D545-B5B9-C9E157FCB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99" y="1632934"/>
            <a:ext cx="5571781" cy="4550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571089" y="0"/>
            <a:ext cx="10594182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CONFIRMADO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BB991-6941-1A4A-9265-662258EBE0EB}"/>
              </a:ext>
            </a:extLst>
          </p:cNvPr>
          <p:cNvSpPr/>
          <p:nvPr/>
        </p:nvSpPr>
        <p:spPr>
          <a:xfrm rot="1242146">
            <a:off x="3922702" y="3427471"/>
            <a:ext cx="1756830" cy="81008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1404987" y="1069064"/>
            <a:ext cx="42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14 Agosto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AB501-A2DF-7D4D-9D96-886CF39AED60}"/>
              </a:ext>
            </a:extLst>
          </p:cNvPr>
          <p:cNvSpPr txBox="1"/>
          <p:nvPr/>
        </p:nvSpPr>
        <p:spPr>
          <a:xfrm>
            <a:off x="7276596" y="1069064"/>
            <a:ext cx="42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21 Agosto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09BFD-0979-8C4D-A7A6-77983F117BFC}"/>
              </a:ext>
            </a:extLst>
          </p:cNvPr>
          <p:cNvSpPr/>
          <p:nvPr/>
        </p:nvSpPr>
        <p:spPr>
          <a:xfrm rot="1214484">
            <a:off x="9552004" y="3452358"/>
            <a:ext cx="1373956" cy="792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8ED0D-3299-D740-9F65-88EE7BF28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59" y="1915942"/>
            <a:ext cx="5296181" cy="434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FFF41-F5B5-3C4C-9158-E83DF9DC7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50" y="1915943"/>
            <a:ext cx="5014140" cy="41314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9AB436-862D-F549-BF03-199DAF2BC156}"/>
              </a:ext>
            </a:extLst>
          </p:cNvPr>
          <p:cNvSpPr txBox="1"/>
          <p:nvPr/>
        </p:nvSpPr>
        <p:spPr>
          <a:xfrm>
            <a:off x="11008418" y="4275620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CE3C4-B998-3E4E-8A0C-F594138DC374}"/>
              </a:ext>
            </a:extLst>
          </p:cNvPr>
          <p:cNvSpPr txBox="1"/>
          <p:nvPr/>
        </p:nvSpPr>
        <p:spPr>
          <a:xfrm>
            <a:off x="11008418" y="5035618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57B24-98EA-6F4F-A0A3-0620C5A6F7E8}"/>
              </a:ext>
            </a:extLst>
          </p:cNvPr>
          <p:cNvSpPr txBox="1"/>
          <p:nvPr/>
        </p:nvSpPr>
        <p:spPr>
          <a:xfrm>
            <a:off x="1496276" y="0"/>
            <a:ext cx="8743804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/>
              <a:t>Fallecidos</a:t>
            </a:r>
            <a:r>
              <a:rPr lang="en-US" sz="3200" dirty="0"/>
              <a:t> </a:t>
            </a:r>
            <a:r>
              <a:rPr lang="en-US" sz="3200" dirty="0" err="1"/>
              <a:t>semanales</a:t>
            </a:r>
            <a:r>
              <a:rPr lang="en-US" sz="3200" dirty="0"/>
              <a:t> </a:t>
            </a:r>
            <a:r>
              <a:rPr lang="en-US" sz="3200" dirty="0" err="1"/>
              <a:t>reportados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DEIS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POR FECHA DE FALLECIMIENTO </a:t>
            </a:r>
            <a:r>
              <a:rPr lang="en-US" sz="2400" dirty="0"/>
              <a:t>con COVID19 </a:t>
            </a:r>
            <a:r>
              <a:rPr lang="en-US" sz="2400" dirty="0" err="1"/>
              <a:t>como</a:t>
            </a:r>
            <a:r>
              <a:rPr lang="en-US" sz="2400" dirty="0"/>
              <a:t> causa de </a:t>
            </a:r>
            <a:r>
              <a:rPr lang="en-US" sz="2400" dirty="0" err="1"/>
              <a:t>muerte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DFFE5-8EDE-684D-B21D-1698CF54CC86}"/>
              </a:ext>
            </a:extLst>
          </p:cNvPr>
          <p:cNvSpPr txBox="1"/>
          <p:nvPr/>
        </p:nvSpPr>
        <p:spPr>
          <a:xfrm>
            <a:off x="97649" y="6417922"/>
            <a:ext cx="832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Fuente: </a:t>
            </a:r>
            <a:r>
              <a:rPr lang="en-US" dirty="0" err="1"/>
              <a:t>Departamento</a:t>
            </a:r>
            <a:r>
              <a:rPr lang="en-US" dirty="0"/>
              <a:t> de </a:t>
            </a:r>
            <a:r>
              <a:rPr lang="en-US" dirty="0" err="1"/>
              <a:t>Estadística</a:t>
            </a:r>
            <a:r>
              <a:rPr lang="en-US" dirty="0"/>
              <a:t> 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r>
              <a:rPr lang="en-US" dirty="0"/>
              <a:t> (DEIS), </a:t>
            </a:r>
            <a:r>
              <a:rPr lang="en-US" dirty="0" err="1"/>
              <a:t>Ministerio</a:t>
            </a:r>
            <a:r>
              <a:rPr lang="en-US" dirty="0"/>
              <a:t> de </a:t>
            </a:r>
            <a:r>
              <a:rPr lang="en-US" dirty="0" err="1"/>
              <a:t>Salud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D883-1E1E-4848-8447-102EDC36F109}"/>
              </a:ext>
            </a:extLst>
          </p:cNvPr>
          <p:cNvSpPr txBox="1"/>
          <p:nvPr/>
        </p:nvSpPr>
        <p:spPr>
          <a:xfrm>
            <a:off x="609617" y="1178877"/>
            <a:ext cx="444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14 AGOSTO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B761-C9EF-CE47-899B-3F0007783CF7}"/>
              </a:ext>
            </a:extLst>
          </p:cNvPr>
          <p:cNvSpPr txBox="1"/>
          <p:nvPr/>
        </p:nvSpPr>
        <p:spPr>
          <a:xfrm>
            <a:off x="6563611" y="1176051"/>
            <a:ext cx="444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DATOS REPORTADOS EL SABADO 21 AGOSTO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4B63C6-86C5-6740-AD3A-68ABCA83A2B2}"/>
              </a:ext>
            </a:extLst>
          </p:cNvPr>
          <p:cNvSpPr txBox="1"/>
          <p:nvPr/>
        </p:nvSpPr>
        <p:spPr>
          <a:xfrm>
            <a:off x="5034814" y="3540616"/>
            <a:ext cx="111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DA02B"/>
                </a:solidFill>
              </a:rPr>
              <a:t>Total </a:t>
            </a:r>
          </a:p>
          <a:p>
            <a:r>
              <a:rPr lang="en-US" b="1" dirty="0" err="1">
                <a:solidFill>
                  <a:srgbClr val="2DA02B"/>
                </a:solidFill>
              </a:rPr>
              <a:t>Fallecidos</a:t>
            </a:r>
            <a:endParaRPr lang="en-US" b="1" dirty="0">
              <a:solidFill>
                <a:srgbClr val="2DA02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8D539-0759-D746-A410-35BDC428CCFE}"/>
              </a:ext>
            </a:extLst>
          </p:cNvPr>
          <p:cNvSpPr txBox="1"/>
          <p:nvPr/>
        </p:nvSpPr>
        <p:spPr>
          <a:xfrm>
            <a:off x="5042988" y="4452466"/>
            <a:ext cx="140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800E"/>
                </a:solidFill>
              </a:rPr>
              <a:t>Fallecidos</a:t>
            </a:r>
            <a:r>
              <a:rPr lang="en-US" b="1" dirty="0">
                <a:solidFill>
                  <a:srgbClr val="FF800E"/>
                </a:solidFill>
              </a:rPr>
              <a:t> </a:t>
            </a:r>
          </a:p>
          <a:p>
            <a:r>
              <a:rPr lang="en-US" b="1" dirty="0" err="1">
                <a:solidFill>
                  <a:srgbClr val="FF800E"/>
                </a:solidFill>
              </a:rPr>
              <a:t>Confirmados</a:t>
            </a:r>
            <a:endParaRPr lang="en-US" b="1" dirty="0">
              <a:solidFill>
                <a:srgbClr val="FF800E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BD76F9-81AD-FA4E-9103-9C564CEC8379}"/>
              </a:ext>
            </a:extLst>
          </p:cNvPr>
          <p:cNvSpPr/>
          <p:nvPr/>
        </p:nvSpPr>
        <p:spPr>
          <a:xfrm rot="1147597">
            <a:off x="3655089" y="3466395"/>
            <a:ext cx="1399599" cy="76211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D5B06C-C31C-6641-A3E1-1712BF4C00AB}"/>
              </a:ext>
            </a:extLst>
          </p:cNvPr>
          <p:cNvSpPr/>
          <p:nvPr/>
        </p:nvSpPr>
        <p:spPr>
          <a:xfrm rot="1028619">
            <a:off x="9191886" y="3570980"/>
            <a:ext cx="1353286" cy="7254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6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37425</TotalTime>
  <Words>488</Words>
  <Application>Microsoft Macintosh PowerPoint</Application>
  <PresentationFormat>Widescreen</PresentationFormat>
  <Paragraphs>119</Paragraphs>
  <Slides>56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Ernesto Laval</dc:creator>
  <cp:lastModifiedBy>Ernesto Laval</cp:lastModifiedBy>
  <cp:revision>276</cp:revision>
  <dcterms:created xsi:type="dcterms:W3CDTF">2021-01-30T18:55:16Z</dcterms:created>
  <dcterms:modified xsi:type="dcterms:W3CDTF">2021-08-21T20:22:32Z</dcterms:modified>
</cp:coreProperties>
</file>